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61" r:id="rId6"/>
    <p:sldId id="264" r:id="rId7"/>
    <p:sldId id="263" r:id="rId8"/>
    <p:sldId id="266" r:id="rId9"/>
    <p:sldId id="262" r:id="rId10"/>
    <p:sldId id="259" r:id="rId11"/>
    <p:sldId id="260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7ADD188-393B-4CBD-AF3F-14DB2541C475}" type="datetimeFigureOut">
              <a:rPr lang="en-AU" smtClean="0"/>
              <a:t>29/11/2012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907309B-1739-4F8F-B967-03FDB48A2411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1.1 Characteristics of LSOs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218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Other forms of </a:t>
            </a:r>
            <a:r>
              <a:rPr lang="en-AU" dirty="0" smtClean="0"/>
              <a:t>‘large’ classification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AU" sz="2800" dirty="0" smtClean="0"/>
              <a:t>Significant </a:t>
            </a:r>
            <a:r>
              <a:rPr lang="en-AU" sz="2800" dirty="0"/>
              <a:t>market </a:t>
            </a:r>
            <a:r>
              <a:rPr lang="en-AU" sz="2800" dirty="0" smtClean="0"/>
              <a:t>share – percentage of the market an organisation commands</a:t>
            </a:r>
          </a:p>
          <a:p>
            <a:pPr marL="0" lvl="1" indent="0">
              <a:buNone/>
            </a:pPr>
            <a:endParaRPr lang="en-AU" sz="2800" dirty="0"/>
          </a:p>
          <a:p>
            <a:pPr lvl="1"/>
            <a:r>
              <a:rPr lang="en-AU" sz="2800" dirty="0"/>
              <a:t>Extent of operations (transnational/multinational company)</a:t>
            </a:r>
          </a:p>
          <a:p>
            <a:pPr lvl="1"/>
            <a:endParaRPr lang="en-AU" sz="2800" dirty="0" smtClean="0"/>
          </a:p>
          <a:p>
            <a:pPr lvl="1"/>
            <a:r>
              <a:rPr lang="en-AU" sz="2800" dirty="0" smtClean="0"/>
              <a:t>Net profit – income minus all expenses</a:t>
            </a:r>
          </a:p>
          <a:p>
            <a:pPr lvl="1"/>
            <a:endParaRPr lang="en-AU" sz="28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6662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Management functions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400" b="0" dirty="0" smtClean="0"/>
              <a:t>All LSOs have requirements of certain functions being performed in order to effectively operate.</a:t>
            </a:r>
            <a:endParaRPr lang="en-AU" sz="2400" b="0" dirty="0"/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400" b="0" dirty="0" smtClean="0"/>
              <a:t>These are generally generic across most organisations.</a:t>
            </a:r>
            <a:endParaRPr lang="en-AU" sz="2400" b="0" dirty="0"/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400" b="0" dirty="0" smtClean="0"/>
              <a:t>Typical management functions include:</a:t>
            </a:r>
          </a:p>
          <a:p>
            <a:pPr marL="1467612" lvl="6" indent="-457200"/>
            <a:r>
              <a:rPr lang="en-AU" sz="1800" dirty="0" smtClean="0"/>
              <a:t>Human Resources</a:t>
            </a:r>
          </a:p>
          <a:p>
            <a:pPr marL="1467612" lvl="6" indent="-457200"/>
            <a:r>
              <a:rPr lang="en-AU" sz="1800" b="0" dirty="0" smtClean="0"/>
              <a:t>Operations</a:t>
            </a:r>
          </a:p>
          <a:p>
            <a:pPr marL="1467612" lvl="6" indent="-457200"/>
            <a:r>
              <a:rPr lang="en-AU" sz="1800" dirty="0" smtClean="0"/>
              <a:t>Marketing</a:t>
            </a:r>
          </a:p>
          <a:p>
            <a:pPr marL="1467612" lvl="6" indent="-457200"/>
            <a:r>
              <a:rPr lang="en-AU" sz="1800" b="0" dirty="0" smtClean="0"/>
              <a:t>Finance/Accounting</a:t>
            </a:r>
          </a:p>
          <a:p>
            <a:pPr marL="1467612" lvl="6" indent="-457200"/>
            <a:r>
              <a:rPr lang="en-AU" sz="1800" dirty="0" smtClean="0"/>
              <a:t>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428129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Human 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0" dirty="0" smtClean="0"/>
              <a:t>Coordinates all activities and resources in relation to human employees.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endParaRPr lang="en-AU" sz="2800" b="0" dirty="0"/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0" dirty="0" smtClean="0"/>
              <a:t>Includes but is not limited to:</a:t>
            </a:r>
          </a:p>
          <a:p>
            <a:pPr lvl="8"/>
            <a:r>
              <a:rPr lang="en-AU" sz="2600" dirty="0" smtClean="0"/>
              <a:t>Recruitment and Selection</a:t>
            </a:r>
          </a:p>
          <a:p>
            <a:pPr lvl="8"/>
            <a:r>
              <a:rPr lang="en-AU" sz="2600" dirty="0" smtClean="0"/>
              <a:t>Training and Development</a:t>
            </a:r>
          </a:p>
          <a:p>
            <a:pPr lvl="8"/>
            <a:r>
              <a:rPr lang="en-AU" sz="2600" b="0" dirty="0" smtClean="0"/>
              <a:t>Payroll</a:t>
            </a:r>
          </a:p>
          <a:p>
            <a:pPr lvl="8"/>
            <a:r>
              <a:rPr lang="en-AU" sz="2600" dirty="0" smtClean="0"/>
              <a:t>Employee Relations</a:t>
            </a:r>
          </a:p>
          <a:p>
            <a:pPr lvl="8"/>
            <a:r>
              <a:rPr lang="en-AU" sz="2600" b="0" dirty="0" smtClean="0"/>
              <a:t>Performance Appraisal</a:t>
            </a:r>
          </a:p>
          <a:p>
            <a:pPr lvl="8"/>
            <a:r>
              <a:rPr lang="en-AU" sz="2600" dirty="0" smtClean="0"/>
              <a:t>Rewards and motivation</a:t>
            </a:r>
            <a:endParaRPr lang="en-AU" sz="2600" b="0" dirty="0"/>
          </a:p>
        </p:txBody>
      </p:sp>
    </p:spTree>
    <p:extLst>
      <p:ext uri="{BB962C8B-B14F-4D97-AF65-F5344CB8AC3E}">
        <p14:creationId xmlns:p14="http://schemas.microsoft.com/office/powerpoint/2010/main" val="264783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Operations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All activities involved in the production of a good or service</a:t>
            </a:r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endParaRPr lang="en-AU" sz="2600" b="0" dirty="0"/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0" dirty="0"/>
              <a:t>Includes but is not limited to</a:t>
            </a:r>
            <a:r>
              <a:rPr lang="en-AU" sz="2800" b="0" dirty="0" smtClean="0"/>
              <a:t>:</a:t>
            </a:r>
            <a:endParaRPr lang="en-AU" sz="2600" b="0" dirty="0" smtClean="0"/>
          </a:p>
          <a:p>
            <a:pPr lvl="8"/>
            <a:r>
              <a:rPr lang="en-AU" sz="2600" dirty="0" smtClean="0"/>
              <a:t>Optimising manufacturing</a:t>
            </a:r>
          </a:p>
          <a:p>
            <a:pPr lvl="8"/>
            <a:r>
              <a:rPr lang="en-AU" sz="2600" b="0" dirty="0" smtClean="0"/>
              <a:t>Supply chain management</a:t>
            </a:r>
          </a:p>
          <a:p>
            <a:pPr lvl="8"/>
            <a:r>
              <a:rPr lang="en-AU" sz="2600" dirty="0" smtClean="0"/>
              <a:t>Managing inventory</a:t>
            </a:r>
          </a:p>
          <a:p>
            <a:pPr lvl="8"/>
            <a:r>
              <a:rPr lang="en-AU" sz="2600" b="0" dirty="0" smtClean="0"/>
              <a:t>Managing waste</a:t>
            </a:r>
          </a:p>
          <a:p>
            <a:pPr lvl="8"/>
            <a:r>
              <a:rPr lang="en-AU" sz="2600" dirty="0" smtClean="0"/>
              <a:t>Managing quality</a:t>
            </a:r>
            <a:endParaRPr lang="en-AU" sz="2600" b="0" dirty="0"/>
          </a:p>
        </p:txBody>
      </p:sp>
    </p:spTree>
    <p:extLst>
      <p:ext uri="{BB962C8B-B14F-4D97-AF65-F5344CB8AC3E}">
        <p14:creationId xmlns:p14="http://schemas.microsoft.com/office/powerpoint/2010/main" val="426169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Marketing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All activities involved in </a:t>
            </a:r>
            <a:r>
              <a:rPr lang="en-AU" sz="2600" b="0" dirty="0"/>
              <a:t>promoting and selling products or services</a:t>
            </a:r>
            <a:r>
              <a:rPr lang="en-AU" sz="2600" b="0" dirty="0" smtClean="0"/>
              <a:t>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endParaRPr lang="en-AU" sz="2600" b="0" dirty="0"/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Includes but is not limited to:</a:t>
            </a:r>
          </a:p>
          <a:p>
            <a:pPr lvl="8"/>
            <a:r>
              <a:rPr lang="en-AU" sz="2400" dirty="0" smtClean="0"/>
              <a:t>Advertising and promotions</a:t>
            </a:r>
          </a:p>
          <a:p>
            <a:pPr lvl="8"/>
            <a:r>
              <a:rPr lang="en-AU" sz="2400" b="0" dirty="0" smtClean="0"/>
              <a:t>Selling techniques</a:t>
            </a:r>
          </a:p>
          <a:p>
            <a:pPr lvl="8"/>
            <a:r>
              <a:rPr lang="en-AU" sz="2400" dirty="0" smtClean="0"/>
              <a:t>Price strategies</a:t>
            </a:r>
          </a:p>
          <a:p>
            <a:pPr lvl="8"/>
            <a:r>
              <a:rPr lang="en-AU" sz="2400" b="0" dirty="0" smtClean="0"/>
              <a:t>Distribution networks</a:t>
            </a:r>
          </a:p>
          <a:p>
            <a:pPr lvl="8"/>
            <a:r>
              <a:rPr lang="en-AU" sz="2400" dirty="0" smtClean="0"/>
              <a:t>Market research</a:t>
            </a:r>
            <a:endParaRPr lang="en-AU" sz="2400" b="0" dirty="0"/>
          </a:p>
        </p:txBody>
      </p:sp>
    </p:spTree>
    <p:extLst>
      <p:ext uri="{BB962C8B-B14F-4D97-AF65-F5344CB8AC3E}">
        <p14:creationId xmlns:p14="http://schemas.microsoft.com/office/powerpoint/2010/main" val="410470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Finance/Accounting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/>
              <a:t>All activities involved in </a:t>
            </a:r>
            <a:r>
              <a:rPr lang="en-AU" sz="2600" b="0" dirty="0" smtClean="0"/>
              <a:t>financially running the business.</a:t>
            </a:r>
            <a:endParaRPr lang="en-AU" sz="2600" b="0" dirty="0" smtClean="0"/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endParaRPr lang="en-AU" sz="2600" b="0" dirty="0"/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It includes but is not limited to:</a:t>
            </a:r>
          </a:p>
          <a:p>
            <a:pPr marL="1906524" lvl="8" indent="-457200"/>
            <a:r>
              <a:rPr lang="en-AU" sz="2200" dirty="0" smtClean="0"/>
              <a:t>Book keeping</a:t>
            </a:r>
          </a:p>
          <a:p>
            <a:pPr marL="1906524" lvl="8" indent="-457200"/>
            <a:r>
              <a:rPr lang="en-AU" sz="2200" b="0" dirty="0" smtClean="0"/>
              <a:t>Financial planning and budgeting</a:t>
            </a:r>
          </a:p>
          <a:p>
            <a:pPr marL="1906524" lvl="8" indent="-457200"/>
            <a:r>
              <a:rPr lang="en-AU" sz="2200" dirty="0" smtClean="0"/>
              <a:t>Financial models</a:t>
            </a:r>
          </a:p>
          <a:p>
            <a:pPr marL="1906524" lvl="8" indent="-457200"/>
            <a:r>
              <a:rPr lang="en-AU" sz="2200" b="0" dirty="0" smtClean="0"/>
              <a:t>Data analysis</a:t>
            </a:r>
            <a:endParaRPr lang="en-AU" sz="2200" b="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1410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Research and development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All activities </a:t>
            </a:r>
            <a:r>
              <a:rPr lang="en-AU" sz="2600" b="0" dirty="0"/>
              <a:t>directed toward the innovation, introduction, and improvement of products and processes</a:t>
            </a:r>
            <a:r>
              <a:rPr lang="en-AU" sz="2600" b="0" dirty="0" smtClean="0"/>
              <a:t>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endParaRPr lang="en-AU" sz="2600" b="0" dirty="0"/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It involves but is not limited to:</a:t>
            </a:r>
          </a:p>
          <a:p>
            <a:pPr lvl="8"/>
            <a:r>
              <a:rPr lang="en-AU" sz="2400" dirty="0" smtClean="0"/>
              <a:t>Invention</a:t>
            </a:r>
          </a:p>
          <a:p>
            <a:pPr lvl="8"/>
            <a:r>
              <a:rPr lang="en-AU" sz="2400" b="0" dirty="0" smtClean="0"/>
              <a:t>Market research</a:t>
            </a:r>
          </a:p>
          <a:p>
            <a:pPr lvl="8"/>
            <a:r>
              <a:rPr lang="en-AU" sz="2400" dirty="0" smtClean="0"/>
              <a:t>Tests and trials</a:t>
            </a:r>
          </a:p>
          <a:p>
            <a:pPr lvl="8"/>
            <a:r>
              <a:rPr lang="en-AU" sz="2400" b="0" dirty="0" smtClean="0"/>
              <a:t>Designing</a:t>
            </a:r>
            <a:endParaRPr lang="en-AU" sz="2400" b="0" dirty="0"/>
          </a:p>
        </p:txBody>
      </p:sp>
    </p:spTree>
    <p:extLst>
      <p:ext uri="{BB962C8B-B14F-4D97-AF65-F5344CB8AC3E}">
        <p14:creationId xmlns:p14="http://schemas.microsoft.com/office/powerpoint/2010/main" val="11205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2009 </a:t>
            </a:r>
            <a:r>
              <a:rPr lang="en-AU" dirty="0" smtClean="0"/>
              <a:t>VCE exam Question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sz="2300" dirty="0" smtClean="0"/>
              <a:t>Question </a:t>
            </a:r>
            <a:r>
              <a:rPr lang="en-AU" sz="2300" dirty="0"/>
              <a:t>2</a:t>
            </a:r>
          </a:p>
          <a:p>
            <a:pPr indent="0"/>
            <a:r>
              <a:rPr lang="en-AU" sz="2300" b="0" dirty="0"/>
              <a:t>Wombat Airlines is a large-scale organisation that operates internationally. A unique feature of this airline is </a:t>
            </a:r>
            <a:r>
              <a:rPr lang="en-AU" sz="2300" b="0" dirty="0" smtClean="0"/>
              <a:t>that it </a:t>
            </a:r>
            <a:r>
              <a:rPr lang="en-AU" sz="2300" b="0" dirty="0"/>
              <a:t>does not outsource any part of its business. This means it is responsible for the maintenance and cleaning </a:t>
            </a:r>
            <a:r>
              <a:rPr lang="en-AU" sz="2300" b="0" dirty="0" smtClean="0"/>
              <a:t>of its </a:t>
            </a:r>
            <a:r>
              <a:rPr lang="en-AU" sz="2300" b="0" dirty="0"/>
              <a:t>planes and the manufacture and supply of the food that it serves.</a:t>
            </a:r>
          </a:p>
          <a:p>
            <a:pPr marL="457200" indent="-457200">
              <a:buAutoNum type="alphaLcPeriod"/>
            </a:pPr>
            <a:r>
              <a:rPr lang="en-AU" sz="2300" b="0" dirty="0" smtClean="0"/>
              <a:t>Describe </a:t>
            </a:r>
            <a:r>
              <a:rPr lang="en-AU" sz="2300" dirty="0"/>
              <a:t>two </a:t>
            </a:r>
            <a:r>
              <a:rPr lang="en-AU" sz="2300" b="0" dirty="0"/>
              <a:t>characteristics that would identify Wombat Airlines as a large-scale organisation</a:t>
            </a:r>
            <a:r>
              <a:rPr lang="en-AU" sz="2300" b="0" dirty="0" smtClean="0"/>
              <a:t>.</a:t>
            </a:r>
          </a:p>
          <a:p>
            <a:pPr marL="0" indent="0"/>
            <a:r>
              <a:rPr lang="en-AU" sz="2300" b="0" dirty="0" smtClean="0"/>
              <a:t>						(2 marks)</a:t>
            </a:r>
            <a:endParaRPr lang="en-AU" sz="2300" b="0" dirty="0"/>
          </a:p>
        </p:txBody>
      </p:sp>
    </p:spTree>
    <p:extLst>
      <p:ext uri="{BB962C8B-B14F-4D97-AF65-F5344CB8AC3E}">
        <p14:creationId xmlns:p14="http://schemas.microsoft.com/office/powerpoint/2010/main" val="38828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Examiners Report</a:t>
            </a:r>
            <a:endParaRPr lang="en-A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3" t="25794" r="12877" b="14962"/>
          <a:stretch/>
        </p:blipFill>
        <p:spPr bwMode="auto">
          <a:xfrm>
            <a:off x="107504" y="1005412"/>
            <a:ext cx="8910424" cy="3935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761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2010 VCE Exam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0"/>
            <a:r>
              <a:rPr lang="en-AU" sz="2600" dirty="0" smtClean="0"/>
              <a:t>Question 1. </a:t>
            </a:r>
          </a:p>
          <a:p>
            <a:pPr indent="0"/>
            <a:r>
              <a:rPr lang="en-AU" sz="2600" b="0" dirty="0" smtClean="0"/>
              <a:t>The </a:t>
            </a:r>
            <a:r>
              <a:rPr lang="en-AU" sz="2600" b="0" dirty="0"/>
              <a:t>Global Financial Crisis has led to a substantial reduction in the number </a:t>
            </a:r>
            <a:r>
              <a:rPr lang="en-AU" sz="2600" b="0" dirty="0" smtClean="0"/>
              <a:t>of customers </a:t>
            </a:r>
            <a:r>
              <a:rPr lang="en-AU" sz="2600" b="0" dirty="0"/>
              <a:t>for </a:t>
            </a:r>
            <a:r>
              <a:rPr lang="en-AU" sz="2600" b="0" dirty="0" err="1"/>
              <a:t>Flyalot</a:t>
            </a:r>
            <a:r>
              <a:rPr lang="en-AU" sz="2600" b="0" dirty="0"/>
              <a:t> </a:t>
            </a:r>
            <a:r>
              <a:rPr lang="en-AU" sz="2600" b="0" dirty="0" smtClean="0"/>
              <a:t>Airlines.  Management </a:t>
            </a:r>
            <a:r>
              <a:rPr lang="en-AU" sz="2600" b="0" dirty="0"/>
              <a:t>is predicting that a further drop in customer numbers will occur over the next twelve months. </a:t>
            </a:r>
            <a:r>
              <a:rPr lang="en-AU" sz="2600" b="0" dirty="0" smtClean="0"/>
              <a:t>As a </a:t>
            </a:r>
            <a:r>
              <a:rPr lang="en-AU" sz="2600" b="0" dirty="0"/>
              <a:t>result </a:t>
            </a:r>
            <a:r>
              <a:rPr lang="en-AU" sz="2600" b="0" dirty="0" smtClean="0"/>
              <a:t>management </a:t>
            </a:r>
            <a:r>
              <a:rPr lang="en-AU" sz="2600" b="0" dirty="0"/>
              <a:t>is reviewing all areas of </a:t>
            </a:r>
            <a:r>
              <a:rPr lang="en-AU" sz="2600" b="0" dirty="0" smtClean="0"/>
              <a:t>the organisation.</a:t>
            </a:r>
          </a:p>
          <a:p>
            <a:pPr indent="0"/>
            <a:endParaRPr lang="en-AU" sz="2600" b="0" dirty="0"/>
          </a:p>
          <a:p>
            <a:pPr indent="0"/>
            <a:r>
              <a:rPr lang="en-AU" sz="2600" dirty="0"/>
              <a:t>c. </a:t>
            </a:r>
            <a:r>
              <a:rPr lang="en-AU" sz="2600" b="0" dirty="0"/>
              <a:t>Identify </a:t>
            </a:r>
            <a:r>
              <a:rPr lang="en-AU" sz="2600" dirty="0"/>
              <a:t>two </a:t>
            </a:r>
            <a:r>
              <a:rPr lang="en-AU" sz="2600" b="0" dirty="0"/>
              <a:t>management functions. For each function discuss </a:t>
            </a:r>
            <a:r>
              <a:rPr lang="en-AU" sz="2600" dirty="0"/>
              <a:t>one </a:t>
            </a:r>
            <a:r>
              <a:rPr lang="en-AU" sz="2600" b="0" dirty="0"/>
              <a:t>strategy that </a:t>
            </a:r>
            <a:r>
              <a:rPr lang="en-AU" sz="2600" b="0" dirty="0" err="1"/>
              <a:t>Flyalot</a:t>
            </a:r>
            <a:r>
              <a:rPr lang="en-AU" sz="2600" b="0" dirty="0"/>
              <a:t> Airlines could </a:t>
            </a:r>
            <a:r>
              <a:rPr lang="en-AU" sz="2600" b="0" dirty="0" smtClean="0"/>
              <a:t>use to </a:t>
            </a:r>
            <a:r>
              <a:rPr lang="en-AU" sz="2600" b="0" dirty="0"/>
              <a:t>overcome the problems caused by decreasing customer numbers</a:t>
            </a:r>
            <a:r>
              <a:rPr lang="en-AU" sz="2600" b="0" dirty="0" smtClean="0"/>
              <a:t>.</a:t>
            </a:r>
          </a:p>
          <a:p>
            <a:r>
              <a:rPr lang="en-AU" sz="2600" b="0" dirty="0" smtClean="0"/>
              <a:t>			</a:t>
            </a:r>
            <a:r>
              <a:rPr lang="en-AU" b="0" dirty="0" smtClean="0"/>
              <a:t>				</a:t>
            </a:r>
            <a:r>
              <a:rPr lang="en-AU" sz="2600" b="0" dirty="0" smtClean="0"/>
              <a:t>(4marks)</a:t>
            </a:r>
            <a:endParaRPr lang="en-AU" sz="2600" dirty="0"/>
          </a:p>
        </p:txBody>
      </p:sp>
    </p:spTree>
    <p:extLst>
      <p:ext uri="{BB962C8B-B14F-4D97-AF65-F5344CB8AC3E}">
        <p14:creationId xmlns:p14="http://schemas.microsoft.com/office/powerpoint/2010/main" val="154628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an organisation?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AU" sz="2400" dirty="0" smtClean="0"/>
              <a:t>Organisation is created when two or more people work together to achieve their common objective.</a:t>
            </a:r>
          </a:p>
          <a:p>
            <a:pPr>
              <a:buFont typeface="Arial" pitchFamily="34" charset="0"/>
              <a:buChar char="•"/>
            </a:pPr>
            <a:endParaRPr lang="en-AU" sz="2400" dirty="0"/>
          </a:p>
          <a:p>
            <a:pPr>
              <a:buFont typeface="Arial" pitchFamily="34" charset="0"/>
              <a:buChar char="•"/>
            </a:pPr>
            <a:r>
              <a:rPr lang="en-AU" sz="2400" dirty="0" smtClean="0"/>
              <a:t>Think about the organisations that you belong to:</a:t>
            </a:r>
          </a:p>
          <a:p>
            <a:pPr lvl="4">
              <a:buFont typeface="Arial" pitchFamily="34" charset="0"/>
              <a:buChar char="•"/>
            </a:pPr>
            <a:r>
              <a:rPr lang="en-AU" sz="2400" dirty="0" smtClean="0"/>
              <a:t>School</a:t>
            </a:r>
          </a:p>
          <a:p>
            <a:pPr lvl="4">
              <a:buFont typeface="Arial" pitchFamily="34" charset="0"/>
              <a:buChar char="•"/>
            </a:pPr>
            <a:r>
              <a:rPr lang="en-AU" sz="2400" dirty="0" smtClean="0"/>
              <a:t>Part-time job</a:t>
            </a:r>
          </a:p>
          <a:p>
            <a:pPr lvl="4">
              <a:buFont typeface="Arial" pitchFamily="34" charset="0"/>
              <a:buChar char="•"/>
            </a:pPr>
            <a:r>
              <a:rPr lang="en-AU" sz="2400" dirty="0" smtClean="0"/>
              <a:t>Sports clubs</a:t>
            </a:r>
          </a:p>
          <a:p>
            <a:pPr lvl="4">
              <a:buFont typeface="Arial" pitchFamily="34" charset="0"/>
              <a:buChar char="•"/>
            </a:pPr>
            <a:r>
              <a:rPr lang="en-AU" sz="2400" dirty="0" smtClean="0"/>
              <a:t>Hobby groups</a:t>
            </a:r>
          </a:p>
          <a:p>
            <a:pPr lvl="4">
              <a:buFont typeface="Arial" pitchFamily="34" charset="0"/>
              <a:buChar char="•"/>
            </a:pPr>
            <a:r>
              <a:rPr lang="en-AU" sz="2400" dirty="0" smtClean="0"/>
              <a:t>Volunteer groups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43911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1" t="21032" r="15777" b="9127"/>
          <a:stretch/>
        </p:blipFill>
        <p:spPr bwMode="auto">
          <a:xfrm>
            <a:off x="179512" y="1052736"/>
            <a:ext cx="8795658" cy="510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144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5" t="34128" r="22471" b="19840"/>
          <a:stretch/>
        </p:blipFill>
        <p:spPr bwMode="auto">
          <a:xfrm>
            <a:off x="179512" y="548680"/>
            <a:ext cx="8648536" cy="430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327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makes an organisation ‘large’?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sz="2800" dirty="0"/>
          </a:p>
          <a:p>
            <a:pPr lvl="1"/>
            <a:r>
              <a:rPr lang="en-AU" sz="2800" dirty="0"/>
              <a:t>Number of employees</a:t>
            </a:r>
            <a:r>
              <a:rPr lang="en-AU" sz="2800" dirty="0" smtClean="0"/>
              <a:t>:</a:t>
            </a:r>
          </a:p>
          <a:p>
            <a:pPr marL="923544" lvl="5" indent="0">
              <a:buNone/>
            </a:pPr>
            <a:endParaRPr lang="en-AU" sz="2600" dirty="0" smtClean="0"/>
          </a:p>
          <a:p>
            <a:pPr lvl="5"/>
            <a:r>
              <a:rPr lang="en-AU" sz="2600" dirty="0" smtClean="0"/>
              <a:t>Australian Bureau of Statistics defines a LSO as one that employs 200 people </a:t>
            </a:r>
            <a:r>
              <a:rPr lang="en-AU" sz="2600" dirty="0"/>
              <a:t>or </a:t>
            </a:r>
            <a:r>
              <a:rPr lang="en-AU" sz="2600" dirty="0" smtClean="0"/>
              <a:t>more.</a:t>
            </a:r>
          </a:p>
          <a:p>
            <a:pPr lvl="5"/>
            <a:endParaRPr lang="en-AU" sz="2800" dirty="0"/>
          </a:p>
          <a:p>
            <a:pPr lvl="1"/>
            <a:r>
              <a:rPr lang="en-AU" sz="2800" dirty="0" smtClean="0"/>
              <a:t> This is the MAIN indicator we use</a:t>
            </a:r>
            <a:endParaRPr lang="en-AU" sz="28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7415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Australian </a:t>
            </a:r>
            <a:r>
              <a:rPr lang="en-AU" dirty="0" err="1" smtClean="0"/>
              <a:t>Lso</a:t>
            </a:r>
            <a:r>
              <a:rPr lang="en-AU" sz="2000" dirty="0" err="1" smtClean="0"/>
              <a:t>s</a:t>
            </a:r>
            <a:r>
              <a:rPr lang="en-AU" dirty="0" smtClean="0"/>
              <a:t> by No. of employees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72" t="21626" r="20797" b="9723"/>
          <a:stretch/>
        </p:blipFill>
        <p:spPr bwMode="auto">
          <a:xfrm>
            <a:off x="2583386" y="1013549"/>
            <a:ext cx="4076846" cy="575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35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AU" sz="2800" dirty="0" smtClean="0"/>
              <a:t>Total Assets</a:t>
            </a:r>
            <a:br>
              <a:rPr lang="en-AU" sz="2800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This is the value of what the organisation own</a:t>
            </a:r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Also know as market capitalisation</a:t>
            </a:r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LSO will have </a:t>
            </a:r>
            <a:r>
              <a:rPr lang="en-AU" sz="2600" b="0" i="1" dirty="0" smtClean="0"/>
              <a:t>substantial </a:t>
            </a:r>
            <a:r>
              <a:rPr lang="en-AU" sz="2600" b="0" dirty="0" smtClean="0"/>
              <a:t>assets</a:t>
            </a:r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This is generally accepted as being in excess of $200 million</a:t>
            </a:r>
          </a:p>
          <a:p>
            <a:pPr marL="457200" indent="-457200">
              <a:buClr>
                <a:schemeClr val="accent2"/>
              </a:buClr>
              <a:buFont typeface="Wingdings" pitchFamily="2" charset="2"/>
              <a:buChar char="§"/>
            </a:pPr>
            <a:endParaRPr lang="en-AU" sz="2600" b="0" dirty="0"/>
          </a:p>
        </p:txBody>
      </p:sp>
    </p:spTree>
    <p:extLst>
      <p:ext uri="{BB962C8B-B14F-4D97-AF65-F5344CB8AC3E}">
        <p14:creationId xmlns:p14="http://schemas.microsoft.com/office/powerpoint/2010/main" val="301179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AU" sz="2800" dirty="0" smtClean="0"/>
              <a:t>Amount of Revenue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This is the amount of income an organisation makes.</a:t>
            </a:r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endParaRPr lang="en-AU" sz="2600" b="0" dirty="0"/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LSOs make </a:t>
            </a:r>
            <a:r>
              <a:rPr lang="en-AU" sz="2600" b="0" i="1" dirty="0" smtClean="0"/>
              <a:t>substantial</a:t>
            </a:r>
            <a:r>
              <a:rPr lang="en-AU" sz="2600" b="0" dirty="0" smtClean="0"/>
              <a:t> revenue</a:t>
            </a:r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endParaRPr lang="en-AU" sz="2600" b="0" dirty="0"/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600" b="0" dirty="0" smtClean="0"/>
              <a:t>This generally considered as revenue </a:t>
            </a:r>
            <a:r>
              <a:rPr lang="en-AU" sz="2600" b="0" i="1" dirty="0" smtClean="0"/>
              <a:t>in the millions</a:t>
            </a:r>
          </a:p>
          <a:p>
            <a:pPr marL="285750" indent="-285750">
              <a:buClr>
                <a:schemeClr val="accent2"/>
              </a:buClr>
              <a:buFont typeface="Wingdings" pitchFamily="2" charset="2"/>
              <a:buChar char="§"/>
            </a:pPr>
            <a:endParaRPr lang="en-AU" sz="2600" b="0" dirty="0"/>
          </a:p>
        </p:txBody>
      </p:sp>
    </p:spTree>
    <p:extLst>
      <p:ext uri="{BB962C8B-B14F-4D97-AF65-F5344CB8AC3E}">
        <p14:creationId xmlns:p14="http://schemas.microsoft.com/office/powerpoint/2010/main" val="43624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3" t="41667" r="26486" b="15278"/>
          <a:stretch/>
        </p:blipFill>
        <p:spPr bwMode="auto">
          <a:xfrm>
            <a:off x="1474162" y="1088240"/>
            <a:ext cx="7562334" cy="379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2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65760"/>
            <a:ext cx="8663820" cy="548640"/>
          </a:xfrm>
        </p:spPr>
        <p:txBody>
          <a:bodyPr/>
          <a:lstStyle/>
          <a:p>
            <a:r>
              <a:rPr lang="en-AU" dirty="0" smtClean="0"/>
              <a:t>Foreign LSO</a:t>
            </a:r>
            <a:r>
              <a:rPr lang="en-AU" sz="1800" dirty="0" smtClean="0"/>
              <a:t>s </a:t>
            </a:r>
            <a:r>
              <a:rPr lang="en-AU" dirty="0" smtClean="0"/>
              <a:t>operating in Australia by revenue</a:t>
            </a:r>
            <a:endParaRPr lang="en-AU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8" t="25663" r="7727" b="20928"/>
          <a:stretch/>
        </p:blipFill>
        <p:spPr bwMode="auto">
          <a:xfrm>
            <a:off x="1186972" y="1124744"/>
            <a:ext cx="6913420" cy="3906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777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4775</TotalTime>
  <Words>533</Words>
  <Application>Microsoft Office PowerPoint</Application>
  <PresentationFormat>On-screen Show (4:3)</PresentationFormat>
  <Paragraphs>101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Angles</vt:lpstr>
      <vt:lpstr>1.1 Characteristics of LSOs</vt:lpstr>
      <vt:lpstr>What is an organisation?</vt:lpstr>
      <vt:lpstr>PowerPoint Presentation</vt:lpstr>
      <vt:lpstr>What makes an organisation ‘large’?</vt:lpstr>
      <vt:lpstr>Australian Lsos by No. of employees</vt:lpstr>
      <vt:lpstr>Total Assets </vt:lpstr>
      <vt:lpstr>Amount of Revenue</vt:lpstr>
      <vt:lpstr>PowerPoint Presentation</vt:lpstr>
      <vt:lpstr>Foreign LSOs operating in Australia by revenue</vt:lpstr>
      <vt:lpstr>Other forms of ‘large’ classification</vt:lpstr>
      <vt:lpstr>Management functions</vt:lpstr>
      <vt:lpstr>Human Resources</vt:lpstr>
      <vt:lpstr>Operations</vt:lpstr>
      <vt:lpstr>Marketing</vt:lpstr>
      <vt:lpstr>Finance/Accounting</vt:lpstr>
      <vt:lpstr>Research and development</vt:lpstr>
      <vt:lpstr>2009 VCE exam Question</vt:lpstr>
      <vt:lpstr>Examiners Report</vt:lpstr>
      <vt:lpstr>2010 VCE Exam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1.1 Characteristics of LSOs</dc:title>
  <dc:creator>Michael Tuck</dc:creator>
  <cp:lastModifiedBy>Rodney Hemming</cp:lastModifiedBy>
  <cp:revision>10</cp:revision>
  <dcterms:created xsi:type="dcterms:W3CDTF">2012-11-22T03:32:14Z</dcterms:created>
  <dcterms:modified xsi:type="dcterms:W3CDTF">2012-11-29T03:04:30Z</dcterms:modified>
</cp:coreProperties>
</file>